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8229600" cx="14630400"/>
  <p:notesSz cx="8229600" cy="14630400"/>
  <p:embeddedFontLst>
    <p:embeddedFont>
      <p:font typeface="Arimo"/>
      <p:regular r:id="rId13"/>
      <p:bold r:id="rId14"/>
      <p:italic r:id="rId15"/>
      <p:boldItalic r:id="rId16"/>
    </p:embeddedFont>
    <p:embeddedFont>
      <p:font typeface="Syne"/>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Arimo-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Arimo-italic.fntdata"/><Relationship Id="rId14" Type="http://schemas.openxmlformats.org/officeDocument/2006/relationships/font" Target="fonts/Arimo-bold.fntdata"/><Relationship Id="rId17" Type="http://schemas.openxmlformats.org/officeDocument/2006/relationships/font" Target="fonts/Syne-regular.fntdata"/><Relationship Id="rId16" Type="http://schemas.openxmlformats.org/officeDocument/2006/relationships/font" Target="fonts/Arimo-boldItalic.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Syne-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 name="Google Shape;2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 name="Google Shape;2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 name="Google Shape;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 name="Google Shape;5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s://gamma.app"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3"/>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 name="Google Shape;18;p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9" name="Google Shape;19;p3"/>
          <p:cNvSpPr/>
          <p:nvPr/>
        </p:nvSpPr>
        <p:spPr>
          <a:xfrm>
            <a:off x="6319650" y="840575"/>
            <a:ext cx="7477500" cy="2741100"/>
          </a:xfrm>
          <a:prstGeom prst="rect">
            <a:avLst/>
          </a:prstGeom>
          <a:noFill/>
          <a:ln>
            <a:noFill/>
          </a:ln>
        </p:spPr>
        <p:txBody>
          <a:bodyPr anchorCtr="0" anchor="t" bIns="45700" lIns="91425" spcFirstLastPara="1" rIns="91425" wrap="square" tIns="45700">
            <a:noAutofit/>
          </a:bodyPr>
          <a:lstStyle/>
          <a:p>
            <a:pPr indent="0" lvl="0" marL="0" marR="0" rtl="0" algn="l">
              <a:lnSpc>
                <a:spcPct val="124995"/>
              </a:lnSpc>
              <a:spcBef>
                <a:spcPts val="0"/>
              </a:spcBef>
              <a:spcAft>
                <a:spcPts val="0"/>
              </a:spcAft>
              <a:buClr>
                <a:srgbClr val="FFFFFF"/>
              </a:buClr>
              <a:buSzPts val="5249"/>
              <a:buFont typeface="Syne"/>
              <a:buNone/>
            </a:pPr>
            <a:r>
              <a:rPr b="1" i="0" lang="en-US" sz="5249" u="none" cap="none" strike="noStrike">
                <a:solidFill>
                  <a:srgbClr val="FFFFFF"/>
                </a:solidFill>
                <a:latin typeface="Syne"/>
                <a:ea typeface="Syne"/>
                <a:cs typeface="Syne"/>
                <a:sym typeface="Syne"/>
              </a:rPr>
              <a:t>TIC and Related Technologies</a:t>
            </a:r>
            <a:endParaRPr b="0" i="0" sz="5249" u="none" cap="none" strike="noStrike">
              <a:solidFill>
                <a:schemeClr val="dk1"/>
              </a:solidFill>
              <a:latin typeface="Calibri"/>
              <a:ea typeface="Calibri"/>
              <a:cs typeface="Calibri"/>
              <a:sym typeface="Calibri"/>
            </a:endParaRPr>
          </a:p>
        </p:txBody>
      </p:sp>
      <p:sp>
        <p:nvSpPr>
          <p:cNvPr id="20" name="Google Shape;20;p3"/>
          <p:cNvSpPr/>
          <p:nvPr/>
        </p:nvSpPr>
        <p:spPr>
          <a:xfrm>
            <a:off x="6319650" y="4417957"/>
            <a:ext cx="7477500" cy="23226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1950" u="none" cap="none" strike="noStrike">
                <a:solidFill>
                  <a:srgbClr val="D9E1FF"/>
                </a:solidFill>
                <a:latin typeface="Arimo"/>
                <a:ea typeface="Arimo"/>
                <a:cs typeface="Arimo"/>
                <a:sym typeface="Arimo"/>
              </a:rPr>
              <a:t>Discover the fascinating world of Information and Communication Technologies (TIC) and technologies associated with TIC, such as Google services, Microsoft tools, Git, and GitHub. This report explores various aspects of these technologies and their impact on our lives.</a:t>
            </a:r>
            <a:endParaRPr b="0" i="0" sz="195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p4"/>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 name="Google Shape;28;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9" name="Google Shape;29;p4"/>
          <p:cNvSpPr/>
          <p:nvPr/>
        </p:nvSpPr>
        <p:spPr>
          <a:xfrm>
            <a:off x="833200" y="1004550"/>
            <a:ext cx="6752400" cy="10779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Syne"/>
              <a:buNone/>
            </a:pPr>
            <a:r>
              <a:rPr b="1" i="0" lang="en-US" sz="4374" u="none" cap="none" strike="noStrike">
                <a:solidFill>
                  <a:srgbClr val="FFFFFF"/>
                </a:solidFill>
                <a:latin typeface="Syne"/>
                <a:ea typeface="Syne"/>
                <a:cs typeface="Syne"/>
                <a:sym typeface="Syne"/>
              </a:rPr>
              <a:t>Content Table</a:t>
            </a:r>
            <a:endParaRPr b="0" i="0" sz="4374" u="none" cap="none" strike="noStrike">
              <a:solidFill>
                <a:schemeClr val="dk1"/>
              </a:solidFill>
              <a:latin typeface="Calibri"/>
              <a:ea typeface="Calibri"/>
              <a:cs typeface="Calibri"/>
              <a:sym typeface="Calibri"/>
            </a:endParaRPr>
          </a:p>
        </p:txBody>
      </p:sp>
      <p:sp>
        <p:nvSpPr>
          <p:cNvPr id="30" name="Google Shape;30;p4"/>
          <p:cNvSpPr/>
          <p:nvPr/>
        </p:nvSpPr>
        <p:spPr>
          <a:xfrm>
            <a:off x="833200" y="2744397"/>
            <a:ext cx="7477500" cy="5487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2250" u="none" cap="none" strike="noStrike">
                <a:solidFill>
                  <a:srgbClr val="D9E1FF"/>
                </a:solidFill>
                <a:latin typeface="Arimo"/>
                <a:ea typeface="Arimo"/>
                <a:cs typeface="Arimo"/>
                <a:sym typeface="Arimo"/>
              </a:rPr>
              <a:t>I.</a:t>
            </a:r>
            <a:r>
              <a:rPr b="1" i="0" lang="en-US" sz="2250" u="none" cap="none" strike="noStrike">
                <a:solidFill>
                  <a:srgbClr val="D9E1FF"/>
                </a:solidFill>
                <a:latin typeface="Arimo"/>
                <a:ea typeface="Arimo"/>
                <a:cs typeface="Arimo"/>
                <a:sym typeface="Arimo"/>
              </a:rPr>
              <a:t>Introduction</a:t>
            </a:r>
            <a:endParaRPr b="0" i="0" sz="2250" u="none" cap="none" strike="noStrike">
              <a:solidFill>
                <a:schemeClr val="dk1"/>
              </a:solidFill>
              <a:latin typeface="Calibri"/>
              <a:ea typeface="Calibri"/>
              <a:cs typeface="Calibri"/>
              <a:sym typeface="Calibri"/>
            </a:endParaRPr>
          </a:p>
        </p:txBody>
      </p:sp>
      <p:sp>
        <p:nvSpPr>
          <p:cNvPr id="31" name="Google Shape;31;p4"/>
          <p:cNvSpPr/>
          <p:nvPr/>
        </p:nvSpPr>
        <p:spPr>
          <a:xfrm>
            <a:off x="833199" y="3293093"/>
            <a:ext cx="7477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1" i="0" lang="en-US" sz="2050" u="none" cap="none" strike="noStrike">
                <a:solidFill>
                  <a:srgbClr val="D9E1FF"/>
                </a:solidFill>
                <a:latin typeface="Arimo"/>
                <a:ea typeface="Arimo"/>
                <a:cs typeface="Arimo"/>
                <a:sym typeface="Arimo"/>
              </a:rPr>
              <a:t>II.Google Services</a:t>
            </a:r>
            <a:endParaRPr b="0" i="0" sz="2050" u="none" cap="none" strike="noStrike">
              <a:solidFill>
                <a:schemeClr val="dk1"/>
              </a:solidFill>
              <a:latin typeface="Calibri"/>
              <a:ea typeface="Calibri"/>
              <a:cs typeface="Calibri"/>
              <a:sym typeface="Calibri"/>
            </a:endParaRPr>
          </a:p>
        </p:txBody>
      </p:sp>
      <p:sp>
        <p:nvSpPr>
          <p:cNvPr id="32" name="Google Shape;32;p4"/>
          <p:cNvSpPr/>
          <p:nvPr/>
        </p:nvSpPr>
        <p:spPr>
          <a:xfrm>
            <a:off x="833199" y="3845645"/>
            <a:ext cx="7477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1" i="0" lang="en-US" sz="2050" u="none" cap="none" strike="noStrike">
                <a:solidFill>
                  <a:srgbClr val="D9E1FF"/>
                </a:solidFill>
                <a:latin typeface="Arimo"/>
                <a:ea typeface="Arimo"/>
                <a:cs typeface="Arimo"/>
                <a:sym typeface="Arimo"/>
              </a:rPr>
              <a:t>III. Microsoft Tools</a:t>
            </a:r>
            <a:endParaRPr b="0" i="0" sz="2050" u="none" cap="none" strike="noStrike">
              <a:solidFill>
                <a:schemeClr val="dk1"/>
              </a:solidFill>
              <a:latin typeface="Calibri"/>
              <a:ea typeface="Calibri"/>
              <a:cs typeface="Calibri"/>
              <a:sym typeface="Calibri"/>
            </a:endParaRPr>
          </a:p>
        </p:txBody>
      </p:sp>
      <p:sp>
        <p:nvSpPr>
          <p:cNvPr id="33" name="Google Shape;33;p4"/>
          <p:cNvSpPr/>
          <p:nvPr/>
        </p:nvSpPr>
        <p:spPr>
          <a:xfrm>
            <a:off x="833199" y="4450945"/>
            <a:ext cx="7477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1" i="0" lang="en-US" sz="2050" u="none" cap="none" strike="noStrike">
                <a:solidFill>
                  <a:srgbClr val="D9E1FF"/>
                </a:solidFill>
                <a:latin typeface="Arimo"/>
                <a:ea typeface="Arimo"/>
                <a:cs typeface="Arimo"/>
                <a:sym typeface="Arimo"/>
              </a:rPr>
              <a:t>IV. Git and GitHub</a:t>
            </a:r>
            <a:endParaRPr b="0" i="0" sz="2050" u="none" cap="none" strike="noStrike">
              <a:solidFill>
                <a:schemeClr val="dk1"/>
              </a:solidFill>
              <a:latin typeface="Calibri"/>
              <a:ea typeface="Calibri"/>
              <a:cs typeface="Calibri"/>
              <a:sym typeface="Calibri"/>
            </a:endParaRPr>
          </a:p>
        </p:txBody>
      </p:sp>
      <p:sp>
        <p:nvSpPr>
          <p:cNvPr id="34" name="Google Shape;34;p4"/>
          <p:cNvSpPr/>
          <p:nvPr/>
        </p:nvSpPr>
        <p:spPr>
          <a:xfrm>
            <a:off x="833199" y="5056259"/>
            <a:ext cx="7477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1" i="0" lang="en-US" sz="2050" u="none" cap="none" strike="noStrike">
                <a:solidFill>
                  <a:srgbClr val="D9E1FF"/>
                </a:solidFill>
                <a:latin typeface="Arimo"/>
                <a:ea typeface="Arimo"/>
                <a:cs typeface="Arimo"/>
                <a:sym typeface="Arimo"/>
              </a:rPr>
              <a:t>V. </a:t>
            </a:r>
            <a:r>
              <a:rPr b="1" lang="en-US" sz="2050">
                <a:solidFill>
                  <a:srgbClr val="D9E1FF"/>
                </a:solidFill>
                <a:latin typeface="Arimo"/>
                <a:ea typeface="Arimo"/>
                <a:cs typeface="Arimo"/>
                <a:sym typeface="Arimo"/>
              </a:rPr>
              <a:t>Futer Trend</a:t>
            </a:r>
            <a:endParaRPr b="0" i="0" sz="2050" u="none" cap="none" strike="noStrike">
              <a:solidFill>
                <a:schemeClr val="dk1"/>
              </a:solidFill>
              <a:latin typeface="Calibri"/>
              <a:ea typeface="Calibri"/>
              <a:cs typeface="Calibri"/>
              <a:sym typeface="Calibri"/>
            </a:endParaRPr>
          </a:p>
        </p:txBody>
      </p:sp>
      <p:sp>
        <p:nvSpPr>
          <p:cNvPr id="35" name="Google Shape;35;p4"/>
          <p:cNvSpPr/>
          <p:nvPr/>
        </p:nvSpPr>
        <p:spPr>
          <a:xfrm>
            <a:off x="833149" y="5661548"/>
            <a:ext cx="7477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1" i="0" lang="en-US" sz="2050" u="none" cap="none" strike="noStrike">
                <a:solidFill>
                  <a:srgbClr val="D9E1FF"/>
                </a:solidFill>
                <a:latin typeface="Arimo"/>
                <a:ea typeface="Arimo"/>
                <a:cs typeface="Arimo"/>
                <a:sym typeface="Arimo"/>
              </a:rPr>
              <a:t>VI. Conclusion</a:t>
            </a:r>
            <a:endParaRPr b="0" i="0" sz="2050" u="none" cap="none" strike="noStrike">
              <a:solidFill>
                <a:schemeClr val="dk1"/>
              </a:solidFill>
              <a:latin typeface="Calibri"/>
              <a:ea typeface="Calibri"/>
              <a:cs typeface="Calibri"/>
              <a:sym typeface="Calibri"/>
            </a:endParaRPr>
          </a:p>
        </p:txBody>
      </p:sp>
      <p:pic>
        <p:nvPicPr>
          <p:cNvPr descr="preencoded.png" id="36" name="Google Shape;36;p4">
            <a:hlinkClick r:id="rId4"/>
          </p:cNvPr>
          <p:cNvPicPr preferRelativeResize="0"/>
          <p:nvPr/>
        </p:nvPicPr>
        <p:blipFill rotWithShape="1">
          <a:blip r:embed="rId5">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5"/>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4" name="Google Shape;44;p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5" name="Google Shape;45;p5"/>
          <p:cNvSpPr/>
          <p:nvPr/>
        </p:nvSpPr>
        <p:spPr>
          <a:xfrm>
            <a:off x="6319599" y="1232763"/>
            <a:ext cx="44439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Syne"/>
              <a:buNone/>
            </a:pPr>
            <a:r>
              <a:rPr b="1" i="0" lang="en-US" sz="4374" u="none" cap="none" strike="noStrike">
                <a:solidFill>
                  <a:srgbClr val="FFFFFF"/>
                </a:solidFill>
                <a:latin typeface="Syne"/>
                <a:ea typeface="Syne"/>
                <a:cs typeface="Syne"/>
                <a:sym typeface="Syne"/>
              </a:rPr>
              <a:t>I. Introduction</a:t>
            </a:r>
            <a:endParaRPr b="0" i="0" sz="4374" u="none" cap="none" strike="noStrike">
              <a:solidFill>
                <a:schemeClr val="dk1"/>
              </a:solidFill>
              <a:latin typeface="Calibri"/>
              <a:ea typeface="Calibri"/>
              <a:cs typeface="Calibri"/>
              <a:sym typeface="Calibri"/>
            </a:endParaRPr>
          </a:p>
        </p:txBody>
      </p:sp>
      <p:sp>
        <p:nvSpPr>
          <p:cNvPr id="46" name="Google Shape;46;p5"/>
          <p:cNvSpPr/>
          <p:nvPr/>
        </p:nvSpPr>
        <p:spPr>
          <a:xfrm>
            <a:off x="6319600" y="2361028"/>
            <a:ext cx="7477500" cy="38967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2150" u="none" cap="none" strike="noStrike">
                <a:solidFill>
                  <a:srgbClr val="D9E1FF"/>
                </a:solidFill>
                <a:latin typeface="Arimo"/>
                <a:ea typeface="Arimo"/>
                <a:cs typeface="Arimo"/>
                <a:sym typeface="Arimo"/>
              </a:rPr>
              <a:t>TIC, comprising tools like Google Services, Microsoft Tools, Git, and GitHub, is the linchpin of modern connectivity and innovation. These technologies redefine global communication, optimize business workflows, and drive collaborative software development. From Google's Workspace and Cloud Platform to Microsoft's 365 and Azure, alongside Git's version control and GitHub's hosting, these tools collectively shape how we operate in the digital age, fostering efficiency and transformative advancements across diverse sectors.</a:t>
            </a:r>
            <a:endParaRPr b="0" i="0" sz="215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6"/>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2348439" y="363265"/>
            <a:ext cx="9933600" cy="13887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Syne"/>
              <a:buNone/>
            </a:pPr>
            <a:r>
              <a:rPr b="1" i="0" lang="en-US" sz="4374" u="none" cap="none" strike="noStrike">
                <a:solidFill>
                  <a:srgbClr val="FFFFFF"/>
                </a:solidFill>
                <a:latin typeface="Syne"/>
                <a:ea typeface="Syne"/>
                <a:cs typeface="Syne"/>
                <a:sym typeface="Syne"/>
              </a:rPr>
              <a:t>Google Services: A Gateway to Possibilities</a:t>
            </a:r>
            <a:endParaRPr b="0" i="0" sz="4374" u="none" cap="none" strike="noStrike">
              <a:solidFill>
                <a:schemeClr val="dk1"/>
              </a:solidFill>
              <a:latin typeface="Calibri"/>
              <a:ea typeface="Calibri"/>
              <a:cs typeface="Calibri"/>
              <a:sym typeface="Calibri"/>
            </a:endParaRPr>
          </a:p>
        </p:txBody>
      </p:sp>
      <p:pic>
        <p:nvPicPr>
          <p:cNvPr descr="preencoded.png" id="55" name="Google Shape;55;p6"/>
          <p:cNvPicPr preferRelativeResize="0"/>
          <p:nvPr/>
        </p:nvPicPr>
        <p:blipFill rotWithShape="1">
          <a:blip r:embed="rId3">
            <a:alphaModFix/>
          </a:blip>
          <a:srcRect b="0" l="0" r="0" t="0"/>
          <a:stretch/>
        </p:blipFill>
        <p:spPr>
          <a:xfrm>
            <a:off x="2348364" y="2154138"/>
            <a:ext cx="3088958" cy="1909048"/>
          </a:xfrm>
          <a:prstGeom prst="rect">
            <a:avLst/>
          </a:prstGeom>
          <a:noFill/>
          <a:ln>
            <a:noFill/>
          </a:ln>
        </p:spPr>
      </p:pic>
      <p:sp>
        <p:nvSpPr>
          <p:cNvPr id="56" name="Google Shape;56;p6"/>
          <p:cNvSpPr/>
          <p:nvPr/>
        </p:nvSpPr>
        <p:spPr>
          <a:xfrm>
            <a:off x="2348389" y="4370141"/>
            <a:ext cx="30891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Syne"/>
              <a:buNone/>
            </a:pPr>
            <a:r>
              <a:rPr b="1" i="0" lang="en-US" sz="2187" u="none" cap="none" strike="noStrike">
                <a:solidFill>
                  <a:srgbClr val="FFFFFF"/>
                </a:solidFill>
                <a:latin typeface="Syne"/>
                <a:ea typeface="Syne"/>
                <a:cs typeface="Syne"/>
                <a:sym typeface="Syne"/>
              </a:rPr>
              <a:t>Innovative Search Capabilities</a:t>
            </a:r>
            <a:endParaRPr b="0" i="0" sz="2187" u="none" cap="none" strike="noStrike">
              <a:solidFill>
                <a:schemeClr val="dk1"/>
              </a:solidFill>
              <a:latin typeface="Calibri"/>
              <a:ea typeface="Calibri"/>
              <a:cs typeface="Calibri"/>
              <a:sym typeface="Calibri"/>
            </a:endParaRPr>
          </a:p>
        </p:txBody>
      </p:sp>
      <p:sp>
        <p:nvSpPr>
          <p:cNvPr id="57" name="Google Shape;57;p6"/>
          <p:cNvSpPr/>
          <p:nvPr/>
        </p:nvSpPr>
        <p:spPr>
          <a:xfrm>
            <a:off x="2348364" y="5371632"/>
            <a:ext cx="3089100" cy="21324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1750" u="none" cap="none" strike="noStrike">
                <a:solidFill>
                  <a:srgbClr val="D9E1FF"/>
                </a:solidFill>
                <a:latin typeface="Arimo"/>
                <a:ea typeface="Arimo"/>
                <a:cs typeface="Arimo"/>
                <a:sym typeface="Arimo"/>
              </a:rPr>
              <a:t>Explore the immense power of Google's search engine, enabling users to access a vast sea of information and uncover knowledge at their fingertips.</a:t>
            </a:r>
            <a:endParaRPr b="0" i="0" sz="1750" u="none" cap="none" strike="noStrike">
              <a:solidFill>
                <a:schemeClr val="dk1"/>
              </a:solidFill>
              <a:latin typeface="Calibri"/>
              <a:ea typeface="Calibri"/>
              <a:cs typeface="Calibri"/>
              <a:sym typeface="Calibri"/>
            </a:endParaRPr>
          </a:p>
        </p:txBody>
      </p:sp>
      <p:pic>
        <p:nvPicPr>
          <p:cNvPr descr="preencoded.png" id="58" name="Google Shape;58;p6"/>
          <p:cNvPicPr preferRelativeResize="0"/>
          <p:nvPr/>
        </p:nvPicPr>
        <p:blipFill rotWithShape="1">
          <a:blip r:embed="rId4">
            <a:alphaModFix/>
          </a:blip>
          <a:srcRect b="0" l="0" r="0" t="0"/>
          <a:stretch/>
        </p:blipFill>
        <p:spPr>
          <a:xfrm>
            <a:off x="5770602" y="2154138"/>
            <a:ext cx="3088958" cy="1909048"/>
          </a:xfrm>
          <a:prstGeom prst="rect">
            <a:avLst/>
          </a:prstGeom>
          <a:noFill/>
          <a:ln>
            <a:noFill/>
          </a:ln>
        </p:spPr>
      </p:pic>
      <p:sp>
        <p:nvSpPr>
          <p:cNvPr id="59" name="Google Shape;59;p6"/>
          <p:cNvSpPr/>
          <p:nvPr/>
        </p:nvSpPr>
        <p:spPr>
          <a:xfrm>
            <a:off x="5770602" y="4370141"/>
            <a:ext cx="30891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Syne"/>
              <a:buNone/>
            </a:pPr>
            <a:r>
              <a:rPr b="1" i="0" lang="en-US" sz="2187" u="none" cap="none" strike="noStrike">
                <a:solidFill>
                  <a:srgbClr val="FFFFFF"/>
                </a:solidFill>
                <a:latin typeface="Syne"/>
                <a:ea typeface="Syne"/>
                <a:cs typeface="Syne"/>
                <a:sym typeface="Syne"/>
              </a:rPr>
              <a:t>Navigation &amp; Exploration</a:t>
            </a:r>
            <a:endParaRPr b="0" i="0" sz="2187" u="none" cap="none" strike="noStrike">
              <a:solidFill>
                <a:schemeClr val="dk1"/>
              </a:solidFill>
              <a:latin typeface="Calibri"/>
              <a:ea typeface="Calibri"/>
              <a:cs typeface="Calibri"/>
              <a:sym typeface="Calibri"/>
            </a:endParaRPr>
          </a:p>
        </p:txBody>
      </p:sp>
      <p:sp>
        <p:nvSpPr>
          <p:cNvPr id="60" name="Google Shape;60;p6"/>
          <p:cNvSpPr/>
          <p:nvPr/>
        </p:nvSpPr>
        <p:spPr>
          <a:xfrm>
            <a:off x="5770677" y="5371619"/>
            <a:ext cx="3089100" cy="21324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1750" u="none" cap="none" strike="noStrike">
                <a:solidFill>
                  <a:srgbClr val="D9E1FF"/>
                </a:solidFill>
                <a:latin typeface="Arimo"/>
                <a:ea typeface="Arimo"/>
                <a:cs typeface="Arimo"/>
                <a:sym typeface="Arimo"/>
              </a:rPr>
              <a:t>Embark on virtual journeys with Google Maps, allowing users to discover new places, navigate smoothly, and even experience street views from around the world.</a:t>
            </a:r>
            <a:endParaRPr b="0" i="0" sz="1750" u="none" cap="none" strike="noStrike">
              <a:solidFill>
                <a:schemeClr val="dk1"/>
              </a:solidFill>
              <a:latin typeface="Calibri"/>
              <a:ea typeface="Calibri"/>
              <a:cs typeface="Calibri"/>
              <a:sym typeface="Calibri"/>
            </a:endParaRPr>
          </a:p>
        </p:txBody>
      </p:sp>
      <p:pic>
        <p:nvPicPr>
          <p:cNvPr descr="preencoded.png" id="61" name="Google Shape;61;p6"/>
          <p:cNvPicPr preferRelativeResize="0"/>
          <p:nvPr/>
        </p:nvPicPr>
        <p:blipFill rotWithShape="1">
          <a:blip r:embed="rId5">
            <a:alphaModFix/>
          </a:blip>
          <a:srcRect b="0" l="0" r="0" t="0"/>
          <a:stretch/>
        </p:blipFill>
        <p:spPr>
          <a:xfrm>
            <a:off x="9192816" y="2154126"/>
            <a:ext cx="3089077" cy="1909167"/>
          </a:xfrm>
          <a:prstGeom prst="rect">
            <a:avLst/>
          </a:prstGeom>
          <a:noFill/>
          <a:ln>
            <a:noFill/>
          </a:ln>
        </p:spPr>
      </p:pic>
      <p:sp>
        <p:nvSpPr>
          <p:cNvPr id="62" name="Google Shape;62;p6"/>
          <p:cNvSpPr/>
          <p:nvPr/>
        </p:nvSpPr>
        <p:spPr>
          <a:xfrm>
            <a:off x="9192791" y="4420635"/>
            <a:ext cx="30891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Syne"/>
              <a:buNone/>
            </a:pPr>
            <a:r>
              <a:rPr b="1" i="0" lang="en-US" sz="2187" u="none" cap="none" strike="noStrike">
                <a:solidFill>
                  <a:srgbClr val="FFFFFF"/>
                </a:solidFill>
                <a:latin typeface="Syne"/>
                <a:ea typeface="Syne"/>
                <a:cs typeface="Syne"/>
                <a:sym typeface="Syne"/>
              </a:rPr>
              <a:t>Effortless Collaboration</a:t>
            </a:r>
            <a:endParaRPr b="0" i="0" sz="2187" u="none" cap="none" strike="noStrike">
              <a:solidFill>
                <a:schemeClr val="dk1"/>
              </a:solidFill>
              <a:latin typeface="Calibri"/>
              <a:ea typeface="Calibri"/>
              <a:cs typeface="Calibri"/>
              <a:sym typeface="Calibri"/>
            </a:endParaRPr>
          </a:p>
        </p:txBody>
      </p:sp>
      <p:sp>
        <p:nvSpPr>
          <p:cNvPr id="63" name="Google Shape;63;p6"/>
          <p:cNvSpPr/>
          <p:nvPr/>
        </p:nvSpPr>
        <p:spPr>
          <a:xfrm>
            <a:off x="9192966" y="5371613"/>
            <a:ext cx="3089100" cy="21324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1750" u="none" cap="none" strike="noStrike">
                <a:solidFill>
                  <a:srgbClr val="D9E1FF"/>
                </a:solidFill>
                <a:latin typeface="Arimo"/>
                <a:ea typeface="Arimo"/>
                <a:cs typeface="Arimo"/>
                <a:sym typeface="Arimo"/>
              </a:rPr>
              <a:t>Maximize productivity and teamwork using Google Drive, a versatile platform offering collaborative document editing, cloud storage, and real-time synchronization.</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7"/>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1" name="Google Shape;71;p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72" name="Google Shape;72;p7"/>
          <p:cNvSpPr/>
          <p:nvPr/>
        </p:nvSpPr>
        <p:spPr>
          <a:xfrm>
            <a:off x="0" y="0"/>
            <a:ext cx="14630400" cy="8229600"/>
          </a:xfrm>
          <a:prstGeom prst="rect">
            <a:avLst/>
          </a:prstGeom>
          <a:solidFill>
            <a:srgbClr val="0C0A33">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348389" y="1200269"/>
            <a:ext cx="9933503" cy="1388745"/>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Syne"/>
              <a:buNone/>
            </a:pPr>
            <a:r>
              <a:rPr b="1" i="0" lang="en-US" sz="4374" u="none" cap="none" strike="noStrike">
                <a:solidFill>
                  <a:srgbClr val="FFFFFF"/>
                </a:solidFill>
                <a:latin typeface="Syne"/>
                <a:ea typeface="Syne"/>
                <a:cs typeface="Syne"/>
                <a:sym typeface="Syne"/>
              </a:rPr>
              <a:t>Microsoft Tools: Empowering Productivity</a:t>
            </a:r>
            <a:endParaRPr b="0" i="0" sz="4374" u="none" cap="none" strike="noStrike">
              <a:solidFill>
                <a:schemeClr val="dk1"/>
              </a:solidFill>
              <a:latin typeface="Calibri"/>
              <a:ea typeface="Calibri"/>
              <a:cs typeface="Calibri"/>
              <a:sym typeface="Calibri"/>
            </a:endParaRPr>
          </a:p>
        </p:txBody>
      </p:sp>
      <p:sp>
        <p:nvSpPr>
          <p:cNvPr id="74" name="Google Shape;74;p7"/>
          <p:cNvSpPr/>
          <p:nvPr/>
        </p:nvSpPr>
        <p:spPr>
          <a:xfrm>
            <a:off x="2348400" y="2922276"/>
            <a:ext cx="3162900" cy="5025600"/>
          </a:xfrm>
          <a:prstGeom prst="roundRect">
            <a:avLst>
              <a:gd fmla="val 2107" name="adj"/>
            </a:avLst>
          </a:prstGeom>
          <a:solidFill>
            <a:srgbClr val="1715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2570559" y="3144441"/>
            <a:ext cx="2718673"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Syne"/>
              <a:buNone/>
            </a:pPr>
            <a:r>
              <a:rPr b="1" i="0" lang="en-US" sz="2187" u="none" cap="none" strike="noStrike">
                <a:solidFill>
                  <a:srgbClr val="FFFFFF"/>
                </a:solidFill>
                <a:latin typeface="Syne"/>
                <a:ea typeface="Syne"/>
                <a:cs typeface="Syne"/>
                <a:sym typeface="Syne"/>
              </a:rPr>
              <a:t>Excel - Master Data Analysis</a:t>
            </a:r>
            <a:endParaRPr b="0" i="0" sz="2187" u="none" cap="none" strike="noStrike">
              <a:solidFill>
                <a:schemeClr val="dk1"/>
              </a:solidFill>
              <a:latin typeface="Calibri"/>
              <a:ea typeface="Calibri"/>
              <a:cs typeface="Calibri"/>
              <a:sym typeface="Calibri"/>
            </a:endParaRPr>
          </a:p>
        </p:txBody>
      </p:sp>
      <p:sp>
        <p:nvSpPr>
          <p:cNvPr id="76" name="Google Shape;76;p7"/>
          <p:cNvSpPr/>
          <p:nvPr/>
        </p:nvSpPr>
        <p:spPr>
          <a:xfrm>
            <a:off x="2570534" y="4319219"/>
            <a:ext cx="2718600" cy="21324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1750" u="none" cap="none" strike="noStrike">
                <a:solidFill>
                  <a:srgbClr val="D9E1FF"/>
                </a:solidFill>
                <a:latin typeface="Arimo"/>
                <a:ea typeface="Arimo"/>
                <a:cs typeface="Arimo"/>
                <a:sym typeface="Arimo"/>
              </a:rPr>
              <a:t>Unleash the power of Microsoft Excel to analyze complex data sets, create visualizations, and make data-driven decisions with confidence.</a:t>
            </a:r>
            <a:endParaRPr b="0" i="0" sz="1750" u="none" cap="none" strike="noStrike">
              <a:solidFill>
                <a:schemeClr val="dk1"/>
              </a:solidFill>
              <a:latin typeface="Calibri"/>
              <a:ea typeface="Calibri"/>
              <a:cs typeface="Calibri"/>
              <a:sym typeface="Calibri"/>
            </a:endParaRPr>
          </a:p>
        </p:txBody>
      </p:sp>
      <p:sp>
        <p:nvSpPr>
          <p:cNvPr id="77" name="Google Shape;77;p7"/>
          <p:cNvSpPr/>
          <p:nvPr/>
        </p:nvSpPr>
        <p:spPr>
          <a:xfrm>
            <a:off x="5733575" y="2922276"/>
            <a:ext cx="3162900" cy="5025600"/>
          </a:xfrm>
          <a:prstGeom prst="roundRect">
            <a:avLst>
              <a:gd fmla="val 2107" name="adj"/>
            </a:avLst>
          </a:prstGeom>
          <a:solidFill>
            <a:srgbClr val="1715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a:off x="5955744" y="3144441"/>
            <a:ext cx="2718673" cy="1041559"/>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Syne"/>
              <a:buNone/>
            </a:pPr>
            <a:r>
              <a:rPr b="1" i="0" lang="en-US" sz="2187" u="none" cap="none" strike="noStrike">
                <a:solidFill>
                  <a:srgbClr val="FFFFFF"/>
                </a:solidFill>
                <a:latin typeface="Syne"/>
                <a:ea typeface="Syne"/>
                <a:cs typeface="Syne"/>
                <a:sym typeface="Syne"/>
              </a:rPr>
              <a:t>PowerPoint - Dynamic Presentations</a:t>
            </a:r>
            <a:endParaRPr b="0" i="0" sz="2187" u="none" cap="none" strike="noStrike">
              <a:solidFill>
                <a:schemeClr val="dk1"/>
              </a:solidFill>
              <a:latin typeface="Calibri"/>
              <a:ea typeface="Calibri"/>
              <a:cs typeface="Calibri"/>
              <a:sym typeface="Calibri"/>
            </a:endParaRPr>
          </a:p>
        </p:txBody>
      </p:sp>
      <p:sp>
        <p:nvSpPr>
          <p:cNvPr id="79" name="Google Shape;79;p7"/>
          <p:cNvSpPr/>
          <p:nvPr/>
        </p:nvSpPr>
        <p:spPr>
          <a:xfrm>
            <a:off x="5955682" y="4319230"/>
            <a:ext cx="2718600" cy="24879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1750" u="none" cap="none" strike="noStrike">
                <a:solidFill>
                  <a:srgbClr val="D9E1FF"/>
                </a:solidFill>
                <a:latin typeface="Arimo"/>
                <a:ea typeface="Arimo"/>
                <a:cs typeface="Arimo"/>
                <a:sym typeface="Arimo"/>
              </a:rPr>
              <a:t>Create captivating presentations with Microsoft PowerPoint, ranging from slide decks to interactive multimedia experiences that engage and impress your audience.</a:t>
            </a:r>
            <a:endParaRPr b="0" i="0" sz="1750" u="none" cap="none" strike="noStrike">
              <a:solidFill>
                <a:schemeClr val="dk1"/>
              </a:solidFill>
              <a:latin typeface="Calibri"/>
              <a:ea typeface="Calibri"/>
              <a:cs typeface="Calibri"/>
              <a:sym typeface="Calibri"/>
            </a:endParaRPr>
          </a:p>
        </p:txBody>
      </p:sp>
      <p:sp>
        <p:nvSpPr>
          <p:cNvPr id="80" name="Google Shape;80;p7"/>
          <p:cNvSpPr/>
          <p:nvPr/>
        </p:nvSpPr>
        <p:spPr>
          <a:xfrm>
            <a:off x="9118750" y="2922276"/>
            <a:ext cx="3162900" cy="5025600"/>
          </a:xfrm>
          <a:prstGeom prst="roundRect">
            <a:avLst>
              <a:gd fmla="val 2107" name="adj"/>
            </a:avLst>
          </a:prstGeom>
          <a:solidFill>
            <a:srgbClr val="1715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9340929" y="3144441"/>
            <a:ext cx="2718673" cy="1041559"/>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Syne"/>
              <a:buNone/>
            </a:pPr>
            <a:r>
              <a:rPr b="1" i="0" lang="en-US" sz="2187" u="none" cap="none" strike="noStrike">
                <a:solidFill>
                  <a:srgbClr val="FFFFFF"/>
                </a:solidFill>
                <a:latin typeface="Syne"/>
                <a:ea typeface="Syne"/>
                <a:cs typeface="Syne"/>
                <a:sym typeface="Syne"/>
              </a:rPr>
              <a:t>Teams - Seamless Collaboration</a:t>
            </a:r>
            <a:endParaRPr b="0" i="0" sz="2187" u="none" cap="none" strike="noStrike">
              <a:solidFill>
                <a:schemeClr val="dk1"/>
              </a:solidFill>
              <a:latin typeface="Calibri"/>
              <a:ea typeface="Calibri"/>
              <a:cs typeface="Calibri"/>
              <a:sym typeface="Calibri"/>
            </a:endParaRPr>
          </a:p>
        </p:txBody>
      </p:sp>
      <p:sp>
        <p:nvSpPr>
          <p:cNvPr id="82" name="Google Shape;82;p7"/>
          <p:cNvSpPr/>
          <p:nvPr/>
        </p:nvSpPr>
        <p:spPr>
          <a:xfrm>
            <a:off x="9340929" y="4319230"/>
            <a:ext cx="2718673" cy="2487811"/>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1750" u="none" cap="none" strike="noStrike">
                <a:solidFill>
                  <a:srgbClr val="D9E1FF"/>
                </a:solidFill>
                <a:latin typeface="Arimo"/>
                <a:ea typeface="Arimo"/>
                <a:cs typeface="Arimo"/>
                <a:sym typeface="Arimo"/>
              </a:rPr>
              <a:t>Effortlessly connect and collaborate with colleagues using Microsoft Teams, a robust platform that integrates chat, video calls, file sharing, and project management.</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8"/>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pic>
        <p:nvPicPr>
          <p:cNvPr descr="preencoded.png" id="90" name="Google Shape;90;p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1" name="Google Shape;91;p8"/>
          <p:cNvSpPr/>
          <p:nvPr/>
        </p:nvSpPr>
        <p:spPr>
          <a:xfrm>
            <a:off x="749808" y="367098"/>
            <a:ext cx="7780800" cy="1136100"/>
          </a:xfrm>
          <a:prstGeom prst="rect">
            <a:avLst/>
          </a:prstGeom>
          <a:noFill/>
          <a:ln>
            <a:noFill/>
          </a:ln>
        </p:spPr>
        <p:txBody>
          <a:bodyPr anchorCtr="0" anchor="t" bIns="45700" lIns="91425" spcFirstLastPara="1" rIns="91425" wrap="square" tIns="45700">
            <a:noAutofit/>
          </a:bodyPr>
          <a:lstStyle/>
          <a:p>
            <a:pPr indent="0" lvl="0" marL="0" marR="0" rtl="0" algn="l">
              <a:lnSpc>
                <a:spcPct val="124979"/>
              </a:lnSpc>
              <a:spcBef>
                <a:spcPts val="0"/>
              </a:spcBef>
              <a:spcAft>
                <a:spcPts val="0"/>
              </a:spcAft>
              <a:buClr>
                <a:srgbClr val="FFFFFF"/>
              </a:buClr>
              <a:buSzPts val="3579"/>
              <a:buFont typeface="Syne"/>
              <a:buNone/>
            </a:pPr>
            <a:r>
              <a:rPr b="1" i="0" lang="en-US" sz="3579" u="none" cap="none" strike="noStrike">
                <a:solidFill>
                  <a:srgbClr val="FFFFFF"/>
                </a:solidFill>
                <a:latin typeface="Syne"/>
                <a:ea typeface="Syne"/>
                <a:cs typeface="Syne"/>
                <a:sym typeface="Syne"/>
              </a:rPr>
              <a:t>Git and GitHub: Mastering Version Control</a:t>
            </a:r>
            <a:endParaRPr b="0" i="0" sz="3579" u="none" cap="none" strike="noStrike">
              <a:solidFill>
                <a:schemeClr val="dk1"/>
              </a:solidFill>
              <a:latin typeface="Calibri"/>
              <a:ea typeface="Calibri"/>
              <a:cs typeface="Calibri"/>
              <a:sym typeface="Calibri"/>
            </a:endParaRPr>
          </a:p>
        </p:txBody>
      </p:sp>
      <p:sp>
        <p:nvSpPr>
          <p:cNvPr id="92" name="Google Shape;92;p8"/>
          <p:cNvSpPr/>
          <p:nvPr/>
        </p:nvSpPr>
        <p:spPr>
          <a:xfrm>
            <a:off x="942975" y="2339221"/>
            <a:ext cx="22622" cy="4959906"/>
          </a:xfrm>
          <a:prstGeom prst="rect">
            <a:avLst/>
          </a:prstGeom>
          <a:solidFill>
            <a:srgbClr val="806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1158776" y="2674263"/>
            <a:ext cx="636270" cy="22622"/>
          </a:xfrm>
          <a:prstGeom prst="rect">
            <a:avLst/>
          </a:prstGeom>
          <a:solidFill>
            <a:srgbClr val="806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749796" y="2481143"/>
            <a:ext cx="408980" cy="408980"/>
          </a:xfrm>
          <a:prstGeom prst="roundRect">
            <a:avLst>
              <a:gd fmla="val 13336" name="adj"/>
            </a:avLst>
          </a:prstGeom>
          <a:solidFill>
            <a:srgbClr val="1715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900886" y="2515195"/>
            <a:ext cx="106680" cy="340757"/>
          </a:xfrm>
          <a:prstGeom prst="rect">
            <a:avLst/>
          </a:prstGeom>
          <a:noFill/>
          <a:ln>
            <a:noFill/>
          </a:ln>
        </p:spPr>
        <p:txBody>
          <a:bodyPr anchorCtr="0" anchor="t" bIns="45700" lIns="91425" spcFirstLastPara="1" rIns="91425" wrap="square" tIns="45700">
            <a:noAutofit/>
          </a:bodyPr>
          <a:lstStyle/>
          <a:p>
            <a:pPr indent="0" lvl="0" marL="0" marR="0" rtl="0" algn="ctr">
              <a:lnSpc>
                <a:spcPct val="125011"/>
              </a:lnSpc>
              <a:spcBef>
                <a:spcPts val="0"/>
              </a:spcBef>
              <a:spcAft>
                <a:spcPts val="0"/>
              </a:spcAft>
              <a:buClr>
                <a:srgbClr val="FFFFFF"/>
              </a:buClr>
              <a:buSzPts val="2147"/>
              <a:buFont typeface="Syne"/>
              <a:buNone/>
            </a:pPr>
            <a:r>
              <a:rPr b="1" i="0" lang="en-US" sz="2147" u="none" cap="none" strike="noStrike">
                <a:solidFill>
                  <a:srgbClr val="FFFFFF"/>
                </a:solidFill>
                <a:latin typeface="Syne"/>
                <a:ea typeface="Syne"/>
                <a:cs typeface="Syne"/>
                <a:sym typeface="Syne"/>
              </a:rPr>
              <a:t>1</a:t>
            </a:r>
            <a:endParaRPr b="0" i="0" sz="2147" u="none" cap="none" strike="noStrike">
              <a:solidFill>
                <a:schemeClr val="dk1"/>
              </a:solidFill>
              <a:latin typeface="Calibri"/>
              <a:ea typeface="Calibri"/>
              <a:cs typeface="Calibri"/>
              <a:sym typeface="Calibri"/>
            </a:endParaRPr>
          </a:p>
        </p:txBody>
      </p:sp>
      <p:sp>
        <p:nvSpPr>
          <p:cNvPr id="96" name="Google Shape;96;p8"/>
          <p:cNvSpPr/>
          <p:nvPr/>
        </p:nvSpPr>
        <p:spPr>
          <a:xfrm>
            <a:off x="1954176" y="2520899"/>
            <a:ext cx="3277200" cy="340800"/>
          </a:xfrm>
          <a:prstGeom prst="rect">
            <a:avLst/>
          </a:prstGeom>
          <a:noFill/>
          <a:ln>
            <a:noFill/>
          </a:ln>
        </p:spPr>
        <p:txBody>
          <a:bodyPr anchorCtr="0" anchor="t" bIns="45700" lIns="91425" spcFirstLastPara="1" rIns="91425" wrap="square" tIns="45700">
            <a:noAutofit/>
          </a:bodyPr>
          <a:lstStyle/>
          <a:p>
            <a:pPr indent="0" lvl="0" marL="0" marR="0" rtl="0" algn="l">
              <a:lnSpc>
                <a:spcPct val="125041"/>
              </a:lnSpc>
              <a:spcBef>
                <a:spcPts val="0"/>
              </a:spcBef>
              <a:spcAft>
                <a:spcPts val="0"/>
              </a:spcAft>
              <a:buClr>
                <a:srgbClr val="FFFFFF"/>
              </a:buClr>
              <a:buSzPts val="1789"/>
              <a:buFont typeface="Syne"/>
              <a:buNone/>
            </a:pPr>
            <a:r>
              <a:rPr b="1" i="0" lang="en-US" sz="1789" u="none" cap="none" strike="noStrike">
                <a:solidFill>
                  <a:srgbClr val="FFFFFF"/>
                </a:solidFill>
                <a:latin typeface="Syne"/>
                <a:ea typeface="Syne"/>
                <a:cs typeface="Syne"/>
                <a:sym typeface="Syne"/>
              </a:rPr>
              <a:t>Introduction to Git</a:t>
            </a:r>
            <a:endParaRPr b="0" i="0" sz="1789" u="none" cap="none" strike="noStrike">
              <a:solidFill>
                <a:schemeClr val="dk1"/>
              </a:solidFill>
              <a:latin typeface="Calibri"/>
              <a:ea typeface="Calibri"/>
              <a:cs typeface="Calibri"/>
              <a:sym typeface="Calibri"/>
            </a:endParaRPr>
          </a:p>
        </p:txBody>
      </p:sp>
      <p:sp>
        <p:nvSpPr>
          <p:cNvPr id="97" name="Google Shape;97;p8"/>
          <p:cNvSpPr/>
          <p:nvPr/>
        </p:nvSpPr>
        <p:spPr>
          <a:xfrm>
            <a:off x="1954173" y="2914055"/>
            <a:ext cx="6508194" cy="872609"/>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D9E1FF"/>
              </a:buClr>
              <a:buSzPts val="1431"/>
              <a:buFont typeface="Arimo"/>
              <a:buNone/>
            </a:pPr>
            <a:r>
              <a:rPr b="0" i="0" lang="en-US" sz="1431" u="none" cap="none" strike="noStrike">
                <a:solidFill>
                  <a:srgbClr val="D9E1FF"/>
                </a:solidFill>
                <a:latin typeface="Arimo"/>
                <a:ea typeface="Arimo"/>
                <a:cs typeface="Arimo"/>
                <a:sym typeface="Arimo"/>
              </a:rPr>
              <a:t>Learn the fundamentals of Git, a distributed version control system that tracks changes in files, promotes collaboration, and enables seamless code management.</a:t>
            </a:r>
            <a:endParaRPr b="0" i="0" sz="1431" u="none" cap="none" strike="noStrike">
              <a:solidFill>
                <a:schemeClr val="dk1"/>
              </a:solidFill>
              <a:latin typeface="Calibri"/>
              <a:ea typeface="Calibri"/>
              <a:cs typeface="Calibri"/>
              <a:sym typeface="Calibri"/>
            </a:endParaRPr>
          </a:p>
        </p:txBody>
      </p:sp>
      <p:sp>
        <p:nvSpPr>
          <p:cNvPr id="98" name="Google Shape;98;p8"/>
          <p:cNvSpPr/>
          <p:nvPr/>
        </p:nvSpPr>
        <p:spPr>
          <a:xfrm>
            <a:off x="1158776" y="4485084"/>
            <a:ext cx="636270" cy="22622"/>
          </a:xfrm>
          <a:prstGeom prst="rect">
            <a:avLst/>
          </a:prstGeom>
          <a:solidFill>
            <a:srgbClr val="806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749796" y="4291965"/>
            <a:ext cx="408980" cy="408980"/>
          </a:xfrm>
          <a:prstGeom prst="roundRect">
            <a:avLst>
              <a:gd fmla="val 13336" name="adj"/>
            </a:avLst>
          </a:prstGeom>
          <a:solidFill>
            <a:srgbClr val="1715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870406" y="4326017"/>
            <a:ext cx="167640" cy="340757"/>
          </a:xfrm>
          <a:prstGeom prst="rect">
            <a:avLst/>
          </a:prstGeom>
          <a:noFill/>
          <a:ln>
            <a:noFill/>
          </a:ln>
        </p:spPr>
        <p:txBody>
          <a:bodyPr anchorCtr="0" anchor="t" bIns="45700" lIns="91425" spcFirstLastPara="1" rIns="91425" wrap="square" tIns="45700">
            <a:noAutofit/>
          </a:bodyPr>
          <a:lstStyle/>
          <a:p>
            <a:pPr indent="0" lvl="0" marL="0" marR="0" rtl="0" algn="ctr">
              <a:lnSpc>
                <a:spcPct val="125011"/>
              </a:lnSpc>
              <a:spcBef>
                <a:spcPts val="0"/>
              </a:spcBef>
              <a:spcAft>
                <a:spcPts val="0"/>
              </a:spcAft>
              <a:buClr>
                <a:srgbClr val="FFFFFF"/>
              </a:buClr>
              <a:buSzPts val="2147"/>
              <a:buFont typeface="Syne"/>
              <a:buNone/>
            </a:pPr>
            <a:r>
              <a:rPr b="1" i="0" lang="en-US" sz="2147" u="none" cap="none" strike="noStrike">
                <a:solidFill>
                  <a:srgbClr val="FFFFFF"/>
                </a:solidFill>
                <a:latin typeface="Syne"/>
                <a:ea typeface="Syne"/>
                <a:cs typeface="Syne"/>
                <a:sym typeface="Syne"/>
              </a:rPr>
              <a:t>2</a:t>
            </a:r>
            <a:endParaRPr b="0" i="0" sz="2147" u="none" cap="none" strike="noStrike">
              <a:solidFill>
                <a:schemeClr val="dk1"/>
              </a:solidFill>
              <a:latin typeface="Calibri"/>
              <a:ea typeface="Calibri"/>
              <a:cs typeface="Calibri"/>
              <a:sym typeface="Calibri"/>
            </a:endParaRPr>
          </a:p>
        </p:txBody>
      </p:sp>
      <p:sp>
        <p:nvSpPr>
          <p:cNvPr id="101" name="Google Shape;101;p8"/>
          <p:cNvSpPr/>
          <p:nvPr/>
        </p:nvSpPr>
        <p:spPr>
          <a:xfrm>
            <a:off x="1954176" y="4331725"/>
            <a:ext cx="2714100" cy="284100"/>
          </a:xfrm>
          <a:prstGeom prst="rect">
            <a:avLst/>
          </a:prstGeom>
          <a:noFill/>
          <a:ln>
            <a:noFill/>
          </a:ln>
        </p:spPr>
        <p:txBody>
          <a:bodyPr anchorCtr="0" anchor="t" bIns="45700" lIns="91425" spcFirstLastPara="1" rIns="91425" wrap="square" tIns="45700">
            <a:noAutofit/>
          </a:bodyPr>
          <a:lstStyle/>
          <a:p>
            <a:pPr indent="0" lvl="0" marL="0" marR="0" rtl="0" algn="l">
              <a:lnSpc>
                <a:spcPct val="125041"/>
              </a:lnSpc>
              <a:spcBef>
                <a:spcPts val="0"/>
              </a:spcBef>
              <a:spcAft>
                <a:spcPts val="0"/>
              </a:spcAft>
              <a:buClr>
                <a:srgbClr val="FFFFFF"/>
              </a:buClr>
              <a:buSzPts val="1789"/>
              <a:buFont typeface="Syne"/>
              <a:buNone/>
            </a:pPr>
            <a:r>
              <a:rPr b="1" i="0" lang="en-US" sz="1789" u="none" cap="none" strike="noStrike">
                <a:solidFill>
                  <a:srgbClr val="FFFFFF"/>
                </a:solidFill>
                <a:latin typeface="Syne"/>
                <a:ea typeface="Syne"/>
                <a:cs typeface="Syne"/>
                <a:sym typeface="Syne"/>
              </a:rPr>
              <a:t>Exploring GitHub</a:t>
            </a:r>
            <a:endParaRPr b="0" i="0" sz="1789" u="none" cap="none" strike="noStrike">
              <a:solidFill>
                <a:schemeClr val="dk1"/>
              </a:solidFill>
              <a:latin typeface="Calibri"/>
              <a:ea typeface="Calibri"/>
              <a:cs typeface="Calibri"/>
              <a:sym typeface="Calibri"/>
            </a:endParaRPr>
          </a:p>
        </p:txBody>
      </p:sp>
      <p:sp>
        <p:nvSpPr>
          <p:cNvPr id="102" name="Google Shape;102;p8"/>
          <p:cNvSpPr/>
          <p:nvPr/>
        </p:nvSpPr>
        <p:spPr>
          <a:xfrm>
            <a:off x="1954173" y="4724876"/>
            <a:ext cx="6508194" cy="581739"/>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D9E1FF"/>
              </a:buClr>
              <a:buSzPts val="1431"/>
              <a:buFont typeface="Arimo"/>
              <a:buNone/>
            </a:pPr>
            <a:r>
              <a:rPr b="0" i="0" lang="en-US" sz="1431" u="none" cap="none" strike="noStrike">
                <a:solidFill>
                  <a:srgbClr val="D9E1FF"/>
                </a:solidFill>
                <a:latin typeface="Arimo"/>
                <a:ea typeface="Arimo"/>
                <a:cs typeface="Arimo"/>
                <a:sym typeface="Arimo"/>
              </a:rPr>
              <a:t>Discover the power of GitHub, a web-based hosting service designed for version control, code management, issue tracking, and collaborative development.</a:t>
            </a:r>
            <a:endParaRPr b="0" i="0" sz="1431" u="none" cap="none" strike="noStrike">
              <a:solidFill>
                <a:schemeClr val="dk1"/>
              </a:solidFill>
              <a:latin typeface="Calibri"/>
              <a:ea typeface="Calibri"/>
              <a:cs typeface="Calibri"/>
              <a:sym typeface="Calibri"/>
            </a:endParaRPr>
          </a:p>
        </p:txBody>
      </p:sp>
      <p:sp>
        <p:nvSpPr>
          <p:cNvPr id="103" name="Google Shape;103;p8"/>
          <p:cNvSpPr/>
          <p:nvPr/>
        </p:nvSpPr>
        <p:spPr>
          <a:xfrm>
            <a:off x="1158776" y="6005036"/>
            <a:ext cx="636270" cy="22622"/>
          </a:xfrm>
          <a:prstGeom prst="rect">
            <a:avLst/>
          </a:prstGeom>
          <a:solidFill>
            <a:srgbClr val="806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749796" y="5811917"/>
            <a:ext cx="408980" cy="408980"/>
          </a:xfrm>
          <a:prstGeom prst="roundRect">
            <a:avLst>
              <a:gd fmla="val 13336" name="adj"/>
            </a:avLst>
          </a:prstGeom>
          <a:solidFill>
            <a:srgbClr val="1715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866596" y="5845969"/>
            <a:ext cx="175260" cy="340757"/>
          </a:xfrm>
          <a:prstGeom prst="rect">
            <a:avLst/>
          </a:prstGeom>
          <a:noFill/>
          <a:ln>
            <a:noFill/>
          </a:ln>
        </p:spPr>
        <p:txBody>
          <a:bodyPr anchorCtr="0" anchor="t" bIns="45700" lIns="91425" spcFirstLastPara="1" rIns="91425" wrap="square" tIns="45700">
            <a:noAutofit/>
          </a:bodyPr>
          <a:lstStyle/>
          <a:p>
            <a:pPr indent="0" lvl="0" marL="0" marR="0" rtl="0" algn="ctr">
              <a:lnSpc>
                <a:spcPct val="125011"/>
              </a:lnSpc>
              <a:spcBef>
                <a:spcPts val="0"/>
              </a:spcBef>
              <a:spcAft>
                <a:spcPts val="0"/>
              </a:spcAft>
              <a:buClr>
                <a:srgbClr val="FFFFFF"/>
              </a:buClr>
              <a:buSzPts val="2147"/>
              <a:buFont typeface="Syne"/>
              <a:buNone/>
            </a:pPr>
            <a:r>
              <a:rPr b="1" i="0" lang="en-US" sz="2147" u="none" cap="none" strike="noStrike">
                <a:solidFill>
                  <a:srgbClr val="FFFFFF"/>
                </a:solidFill>
                <a:latin typeface="Syne"/>
                <a:ea typeface="Syne"/>
                <a:cs typeface="Syne"/>
                <a:sym typeface="Syne"/>
              </a:rPr>
              <a:t>3</a:t>
            </a:r>
            <a:endParaRPr b="0" i="0" sz="2147" u="none" cap="none" strike="noStrike">
              <a:solidFill>
                <a:schemeClr val="dk1"/>
              </a:solidFill>
              <a:latin typeface="Calibri"/>
              <a:ea typeface="Calibri"/>
              <a:cs typeface="Calibri"/>
              <a:sym typeface="Calibri"/>
            </a:endParaRPr>
          </a:p>
        </p:txBody>
      </p:sp>
      <p:sp>
        <p:nvSpPr>
          <p:cNvPr id="106" name="Google Shape;106;p8"/>
          <p:cNvSpPr/>
          <p:nvPr/>
        </p:nvSpPr>
        <p:spPr>
          <a:xfrm>
            <a:off x="1954175" y="5851675"/>
            <a:ext cx="4182900" cy="284100"/>
          </a:xfrm>
          <a:prstGeom prst="rect">
            <a:avLst/>
          </a:prstGeom>
          <a:noFill/>
          <a:ln>
            <a:noFill/>
          </a:ln>
        </p:spPr>
        <p:txBody>
          <a:bodyPr anchorCtr="0" anchor="t" bIns="45700" lIns="91425" spcFirstLastPara="1" rIns="91425" wrap="square" tIns="45700">
            <a:noAutofit/>
          </a:bodyPr>
          <a:lstStyle/>
          <a:p>
            <a:pPr indent="0" lvl="0" marL="0" marR="0" rtl="0" algn="l">
              <a:lnSpc>
                <a:spcPct val="125041"/>
              </a:lnSpc>
              <a:spcBef>
                <a:spcPts val="0"/>
              </a:spcBef>
              <a:spcAft>
                <a:spcPts val="0"/>
              </a:spcAft>
              <a:buClr>
                <a:srgbClr val="FFFFFF"/>
              </a:buClr>
              <a:buSzPts val="1789"/>
              <a:buFont typeface="Syne"/>
              <a:buNone/>
            </a:pPr>
            <a:r>
              <a:rPr b="1" i="0" lang="en-US" sz="1789" u="none" cap="none" strike="noStrike">
                <a:solidFill>
                  <a:srgbClr val="FFFFFF"/>
                </a:solidFill>
                <a:latin typeface="Syne"/>
                <a:ea typeface="Syne"/>
                <a:cs typeface="Syne"/>
                <a:sym typeface="Syne"/>
              </a:rPr>
              <a:t>Contributing to Open Source</a:t>
            </a:r>
            <a:endParaRPr b="0" i="0" sz="1789" u="none" cap="none" strike="noStrike">
              <a:solidFill>
                <a:schemeClr val="dk1"/>
              </a:solidFill>
              <a:latin typeface="Calibri"/>
              <a:ea typeface="Calibri"/>
              <a:cs typeface="Calibri"/>
              <a:sym typeface="Calibri"/>
            </a:endParaRPr>
          </a:p>
        </p:txBody>
      </p:sp>
      <p:sp>
        <p:nvSpPr>
          <p:cNvPr id="107" name="Google Shape;107;p8"/>
          <p:cNvSpPr/>
          <p:nvPr/>
        </p:nvSpPr>
        <p:spPr>
          <a:xfrm>
            <a:off x="1954173" y="6244828"/>
            <a:ext cx="6508194" cy="872609"/>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D9E1FF"/>
              </a:buClr>
              <a:buSzPts val="1431"/>
              <a:buFont typeface="Arimo"/>
              <a:buNone/>
            </a:pPr>
            <a:r>
              <a:rPr b="0" i="0" lang="en-US" sz="1431" u="none" cap="none" strike="noStrike">
                <a:solidFill>
                  <a:srgbClr val="D9E1FF"/>
                </a:solidFill>
                <a:latin typeface="Arimo"/>
                <a:ea typeface="Arimo"/>
                <a:cs typeface="Arimo"/>
                <a:sym typeface="Arimo"/>
              </a:rPr>
              <a:t>Join the global community of developers on GitHub by contributing to open-source projects, honing your skills, and making a positive impact on the software ecosystem.</a:t>
            </a:r>
            <a:endParaRPr b="0" i="0" sz="1431"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9"/>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2348389" y="371835"/>
            <a:ext cx="44439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Syne"/>
              <a:buNone/>
            </a:pPr>
            <a:r>
              <a:rPr b="1" i="0" lang="en-US" sz="4374" u="none" cap="none" strike="noStrike">
                <a:solidFill>
                  <a:srgbClr val="FFFFFF"/>
                </a:solidFill>
                <a:latin typeface="Syne"/>
                <a:ea typeface="Syne"/>
                <a:cs typeface="Syne"/>
                <a:sym typeface="Syne"/>
              </a:rPr>
              <a:t>Future Trends</a:t>
            </a:r>
            <a:endParaRPr b="0" i="0" sz="4374" u="none" cap="none" strike="noStrike">
              <a:solidFill>
                <a:schemeClr val="dk1"/>
              </a:solidFill>
              <a:latin typeface="Calibri"/>
              <a:ea typeface="Calibri"/>
              <a:cs typeface="Calibri"/>
              <a:sym typeface="Calibri"/>
            </a:endParaRPr>
          </a:p>
        </p:txBody>
      </p:sp>
      <p:pic>
        <p:nvPicPr>
          <p:cNvPr descr="preencoded.png" id="116" name="Google Shape;116;p9"/>
          <p:cNvPicPr preferRelativeResize="0"/>
          <p:nvPr/>
        </p:nvPicPr>
        <p:blipFill rotWithShape="1">
          <a:blip r:embed="rId3">
            <a:alphaModFix/>
          </a:blip>
          <a:srcRect b="0" l="0" r="0" t="0"/>
          <a:stretch/>
        </p:blipFill>
        <p:spPr>
          <a:xfrm>
            <a:off x="2348364" y="1490424"/>
            <a:ext cx="3088958" cy="1909048"/>
          </a:xfrm>
          <a:prstGeom prst="rect">
            <a:avLst/>
          </a:prstGeom>
          <a:noFill/>
          <a:ln>
            <a:noFill/>
          </a:ln>
        </p:spPr>
      </p:pic>
      <p:sp>
        <p:nvSpPr>
          <p:cNvPr id="117" name="Google Shape;117;p9"/>
          <p:cNvSpPr/>
          <p:nvPr/>
        </p:nvSpPr>
        <p:spPr>
          <a:xfrm>
            <a:off x="2422189" y="3772626"/>
            <a:ext cx="29412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Syne"/>
              <a:buNone/>
            </a:pPr>
            <a:r>
              <a:rPr b="1" i="0" lang="en-US" sz="2187" u="none" cap="none" strike="noStrike">
                <a:solidFill>
                  <a:srgbClr val="FFFFFF"/>
                </a:solidFill>
                <a:latin typeface="Syne"/>
                <a:ea typeface="Syne"/>
                <a:cs typeface="Syne"/>
                <a:sym typeface="Syne"/>
              </a:rPr>
              <a:t>Rise of Automation</a:t>
            </a:r>
            <a:endParaRPr b="0" i="0" sz="2187" u="none" cap="none" strike="noStrike">
              <a:solidFill>
                <a:schemeClr val="dk1"/>
              </a:solidFill>
              <a:latin typeface="Calibri"/>
              <a:ea typeface="Calibri"/>
              <a:cs typeface="Calibri"/>
              <a:sym typeface="Calibri"/>
            </a:endParaRPr>
          </a:p>
        </p:txBody>
      </p:sp>
      <p:sp>
        <p:nvSpPr>
          <p:cNvPr id="118" name="Google Shape;118;p9"/>
          <p:cNvSpPr/>
          <p:nvPr/>
        </p:nvSpPr>
        <p:spPr>
          <a:xfrm>
            <a:off x="2422189" y="4947518"/>
            <a:ext cx="3089100" cy="17769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1750" u="none" cap="none" strike="noStrike">
                <a:solidFill>
                  <a:srgbClr val="D9E1FF"/>
                </a:solidFill>
                <a:latin typeface="Arimo"/>
                <a:ea typeface="Arimo"/>
                <a:cs typeface="Arimo"/>
                <a:sym typeface="Arimo"/>
              </a:rPr>
              <a:t>Discover how automation technologies, powered by AI, are reshaping industries and transforming the way businesses operate.</a:t>
            </a:r>
            <a:endParaRPr b="0" i="0" sz="1750" u="none" cap="none" strike="noStrike">
              <a:solidFill>
                <a:schemeClr val="dk1"/>
              </a:solidFill>
              <a:latin typeface="Calibri"/>
              <a:ea typeface="Calibri"/>
              <a:cs typeface="Calibri"/>
              <a:sym typeface="Calibri"/>
            </a:endParaRPr>
          </a:p>
        </p:txBody>
      </p:sp>
      <p:pic>
        <p:nvPicPr>
          <p:cNvPr descr="preencoded.png" id="119" name="Google Shape;119;p9"/>
          <p:cNvPicPr preferRelativeResize="0"/>
          <p:nvPr/>
        </p:nvPicPr>
        <p:blipFill rotWithShape="1">
          <a:blip r:embed="rId4">
            <a:alphaModFix/>
          </a:blip>
          <a:srcRect b="0" l="0" r="0" t="0"/>
          <a:stretch/>
        </p:blipFill>
        <p:spPr>
          <a:xfrm>
            <a:off x="5770602" y="1490424"/>
            <a:ext cx="3088958" cy="1909048"/>
          </a:xfrm>
          <a:prstGeom prst="rect">
            <a:avLst/>
          </a:prstGeom>
          <a:noFill/>
          <a:ln>
            <a:noFill/>
          </a:ln>
        </p:spPr>
      </p:pic>
      <p:sp>
        <p:nvSpPr>
          <p:cNvPr id="120" name="Google Shape;120;p9"/>
          <p:cNvSpPr/>
          <p:nvPr/>
        </p:nvSpPr>
        <p:spPr>
          <a:xfrm>
            <a:off x="5733639" y="3767614"/>
            <a:ext cx="30891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Syne"/>
              <a:buNone/>
            </a:pPr>
            <a:r>
              <a:rPr b="1" i="0" lang="en-US" sz="2187" u="none" cap="none" strike="noStrike">
                <a:solidFill>
                  <a:srgbClr val="FFFFFF"/>
                </a:solidFill>
                <a:latin typeface="Syne"/>
                <a:ea typeface="Syne"/>
                <a:cs typeface="Syne"/>
                <a:sym typeface="Syne"/>
              </a:rPr>
              <a:t>Advancements in Machine Learning</a:t>
            </a:r>
            <a:endParaRPr b="0" i="0" sz="2187" u="none" cap="none" strike="noStrike">
              <a:solidFill>
                <a:schemeClr val="dk1"/>
              </a:solidFill>
              <a:latin typeface="Calibri"/>
              <a:ea typeface="Calibri"/>
              <a:cs typeface="Calibri"/>
              <a:sym typeface="Calibri"/>
            </a:endParaRPr>
          </a:p>
        </p:txBody>
      </p:sp>
      <p:sp>
        <p:nvSpPr>
          <p:cNvPr id="121" name="Google Shape;121;p9"/>
          <p:cNvSpPr/>
          <p:nvPr/>
        </p:nvSpPr>
        <p:spPr>
          <a:xfrm>
            <a:off x="5807589" y="4947529"/>
            <a:ext cx="3089100" cy="24879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1750" u="none" cap="none" strike="noStrike">
                <a:solidFill>
                  <a:srgbClr val="D9E1FF"/>
                </a:solidFill>
                <a:latin typeface="Arimo"/>
                <a:ea typeface="Arimo"/>
                <a:cs typeface="Arimo"/>
                <a:sym typeface="Arimo"/>
              </a:rPr>
              <a:t>Learn about the latest developments in machine learning algorithms and techniques, and how they are enabling smarter decision-making and predictive analytics.</a:t>
            </a:r>
            <a:endParaRPr b="0" i="0" sz="1750" u="none" cap="none" strike="noStrike">
              <a:solidFill>
                <a:schemeClr val="dk1"/>
              </a:solidFill>
              <a:latin typeface="Calibri"/>
              <a:ea typeface="Calibri"/>
              <a:cs typeface="Calibri"/>
              <a:sym typeface="Calibri"/>
            </a:endParaRPr>
          </a:p>
        </p:txBody>
      </p:sp>
      <p:pic>
        <p:nvPicPr>
          <p:cNvPr descr="preencoded.png" id="122" name="Google Shape;122;p9"/>
          <p:cNvPicPr preferRelativeResize="0"/>
          <p:nvPr/>
        </p:nvPicPr>
        <p:blipFill rotWithShape="1">
          <a:blip r:embed="rId5">
            <a:alphaModFix/>
          </a:blip>
          <a:srcRect b="0" l="0" r="0" t="0"/>
          <a:stretch/>
        </p:blipFill>
        <p:spPr>
          <a:xfrm>
            <a:off x="9192816" y="1490362"/>
            <a:ext cx="3089077" cy="1909167"/>
          </a:xfrm>
          <a:prstGeom prst="rect">
            <a:avLst/>
          </a:prstGeom>
          <a:noFill/>
          <a:ln>
            <a:noFill/>
          </a:ln>
        </p:spPr>
      </p:pic>
      <p:sp>
        <p:nvSpPr>
          <p:cNvPr id="123" name="Google Shape;123;p9"/>
          <p:cNvSpPr/>
          <p:nvPr/>
        </p:nvSpPr>
        <p:spPr>
          <a:xfrm>
            <a:off x="9192991" y="3826333"/>
            <a:ext cx="30891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Syne"/>
              <a:buNone/>
            </a:pPr>
            <a:r>
              <a:rPr b="1" i="0" lang="en-US" sz="2187" u="none" cap="none" strike="noStrike">
                <a:solidFill>
                  <a:srgbClr val="FFFFFF"/>
                </a:solidFill>
                <a:latin typeface="Syne"/>
                <a:ea typeface="Syne"/>
                <a:cs typeface="Syne"/>
                <a:sym typeface="Syne"/>
              </a:rPr>
              <a:t>Ethics and Responsible AI</a:t>
            </a:r>
            <a:endParaRPr b="0" i="0" sz="2187" u="none" cap="none" strike="noStrike">
              <a:solidFill>
                <a:schemeClr val="dk1"/>
              </a:solidFill>
              <a:latin typeface="Calibri"/>
              <a:ea typeface="Calibri"/>
              <a:cs typeface="Calibri"/>
              <a:sym typeface="Calibri"/>
            </a:endParaRPr>
          </a:p>
        </p:txBody>
      </p:sp>
      <p:sp>
        <p:nvSpPr>
          <p:cNvPr id="124" name="Google Shape;124;p9"/>
          <p:cNvSpPr/>
          <p:nvPr/>
        </p:nvSpPr>
        <p:spPr>
          <a:xfrm>
            <a:off x="9192816" y="4947523"/>
            <a:ext cx="3089077" cy="2132409"/>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1750" u="none" cap="none" strike="noStrike">
                <a:solidFill>
                  <a:srgbClr val="D9E1FF"/>
                </a:solidFill>
                <a:latin typeface="Arimo"/>
                <a:ea typeface="Arimo"/>
                <a:cs typeface="Arimo"/>
                <a:sym typeface="Arimo"/>
              </a:rPr>
              <a:t>Explore the growing importance of ethical considerations in AI development and deployment, and the need for responsible AI practices.</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0"/>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2" name="Google Shape;132;p1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3" name="Google Shape;133;p10"/>
          <p:cNvSpPr/>
          <p:nvPr/>
        </p:nvSpPr>
        <p:spPr>
          <a:xfrm>
            <a:off x="6319599" y="1318996"/>
            <a:ext cx="7477500" cy="13887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Syne"/>
              <a:buNone/>
            </a:pPr>
            <a:r>
              <a:rPr b="1" i="0" lang="en-US" sz="4374" u="none" cap="none" strike="noStrike">
                <a:solidFill>
                  <a:srgbClr val="FFFFFF"/>
                </a:solidFill>
                <a:latin typeface="Syne"/>
                <a:ea typeface="Syne"/>
                <a:cs typeface="Syne"/>
                <a:sym typeface="Syne"/>
              </a:rPr>
              <a:t>Conclusion: Embracing the Future</a:t>
            </a:r>
            <a:endParaRPr b="0" i="0" sz="4374" u="none" cap="none" strike="noStrike">
              <a:solidFill>
                <a:schemeClr val="dk1"/>
              </a:solidFill>
              <a:latin typeface="Calibri"/>
              <a:ea typeface="Calibri"/>
              <a:cs typeface="Calibri"/>
              <a:sym typeface="Calibri"/>
            </a:endParaRPr>
          </a:p>
        </p:txBody>
      </p:sp>
      <p:sp>
        <p:nvSpPr>
          <p:cNvPr id="134" name="Google Shape;134;p10"/>
          <p:cNvSpPr/>
          <p:nvPr/>
        </p:nvSpPr>
        <p:spPr>
          <a:xfrm>
            <a:off x="6319549" y="3644622"/>
            <a:ext cx="7477500" cy="17769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D9E1FF"/>
              </a:buClr>
              <a:buSzPts val="1750"/>
              <a:buFont typeface="Arimo"/>
              <a:buNone/>
            </a:pPr>
            <a:r>
              <a:rPr b="0" i="0" lang="en-US" sz="2050" u="none" cap="none" strike="noStrike">
                <a:solidFill>
                  <a:srgbClr val="D9E1FF"/>
                </a:solidFill>
                <a:latin typeface="Arimo"/>
                <a:ea typeface="Arimo"/>
                <a:cs typeface="Arimo"/>
                <a:sym typeface="Arimo"/>
              </a:rPr>
              <a:t>As we conclude this exploration of TIC and related technologies, it is important to remember that this is just the beginning. The world of technology is constantly evolving, and it is crucial to stay updated and continue learning. With the knowledge gained from this journey, embrace the future with confidence and curiosity.</a:t>
            </a:r>
            <a:endParaRPr b="0" i="0" sz="205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